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2"/>
  </p:notesMasterIdLst>
  <p:handoutMasterIdLst>
    <p:handoutMasterId r:id="rId153"/>
  </p:handout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4" r:id="rId50"/>
    <p:sldId id="982" r:id="rId51"/>
    <p:sldId id="722" r:id="rId52"/>
    <p:sldId id="749"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1015" r:id="rId97"/>
    <p:sldId id="1014" r:id="rId98"/>
    <p:sldId id="1016" r:id="rId99"/>
    <p:sldId id="314" r:id="rId100"/>
    <p:sldId id="1017" r:id="rId101"/>
    <p:sldId id="800" r:id="rId102"/>
    <p:sldId id="313" r:id="rId103"/>
    <p:sldId id="1018" r:id="rId104"/>
    <p:sldId id="798" r:id="rId105"/>
    <p:sldId id="316" r:id="rId106"/>
    <p:sldId id="784" r:id="rId107"/>
    <p:sldId id="785" r:id="rId108"/>
    <p:sldId id="257" r:id="rId109"/>
    <p:sldId id="317" r:id="rId110"/>
    <p:sldId id="318" r:id="rId111"/>
    <p:sldId id="319" r:id="rId112"/>
    <p:sldId id="320" r:id="rId113"/>
    <p:sldId id="751" r:id="rId114"/>
    <p:sldId id="777" r:id="rId115"/>
    <p:sldId id="268" r:id="rId116"/>
    <p:sldId id="269" r:id="rId117"/>
    <p:sldId id="974" r:id="rId118"/>
    <p:sldId id="710" r:id="rId119"/>
    <p:sldId id="970" r:id="rId120"/>
    <p:sldId id="971" r:id="rId121"/>
    <p:sldId id="972" r:id="rId122"/>
    <p:sldId id="739" r:id="rId123"/>
    <p:sldId id="738" r:id="rId124"/>
    <p:sldId id="734" r:id="rId125"/>
    <p:sldId id="876" r:id="rId126"/>
    <p:sldId id="675" r:id="rId127"/>
    <p:sldId id="676" r:id="rId128"/>
    <p:sldId id="677" r:id="rId129"/>
    <p:sldId id="678" r:id="rId130"/>
    <p:sldId id="674" r:id="rId131"/>
    <p:sldId id="679" r:id="rId132"/>
    <p:sldId id="877" r:id="rId133"/>
    <p:sldId id="1035" r:id="rId134"/>
    <p:sldId id="1036" r:id="rId135"/>
    <p:sldId id="1034" r:id="rId136"/>
    <p:sldId id="878" r:id="rId137"/>
    <p:sldId id="973" r:id="rId138"/>
    <p:sldId id="997" r:id="rId139"/>
    <p:sldId id="1020" r:id="rId140"/>
    <p:sldId id="1022" r:id="rId141"/>
    <p:sldId id="1026" r:id="rId142"/>
    <p:sldId id="1019" r:id="rId143"/>
    <p:sldId id="1028" r:id="rId144"/>
    <p:sldId id="1029" r:id="rId145"/>
    <p:sldId id="1025" r:id="rId146"/>
    <p:sldId id="1021" r:id="rId147"/>
    <p:sldId id="1027" r:id="rId148"/>
    <p:sldId id="1032" r:id="rId149"/>
    <p:sldId id="1033" r:id="rId150"/>
    <p:sldId id="1031"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5679"/>
  </p:normalViewPr>
  <p:slideViewPr>
    <p:cSldViewPr snapToGrid="0" snapToObjects="1">
      <p:cViewPr>
        <p:scale>
          <a:sx n="88" d="100"/>
          <a:sy n="88" d="100"/>
        </p:scale>
        <p:origin x="1944" y="800"/>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10/23/21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10/23/21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1564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137</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10/23/21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10/23/21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10/23/21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10/23/21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10/23/21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10/23/21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10/23/21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10/23/21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10/23/21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10/23/21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10/23/21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10/23/21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127.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460.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3.gif"/><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164.gif"/></Relationships>
</file>

<file path=ppt/slides/_rels/slide14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520.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09222021 14:12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3042" y="1614830"/>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Antenna 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Note: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dA</m:t>
                    </m:r>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func>
                    <m:r>
                      <a:rPr lang="en-US" sz="2000" i="1">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a:solidFill>
                          <a:srgbClr val="000000"/>
                        </a:solidFill>
                        <a:latin typeface="Cambria Math" panose="02040503050406030204" pitchFamily="18" charset="0"/>
                        <a:ea typeface="Cambria Math" panose="02040503050406030204" pitchFamily="18" charset="0"/>
                        <a:cs typeface="Calibri"/>
                        <a:sym typeface="Calibri"/>
                      </a:rPr>
                      <m:t>𝜑</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𝜃</m:t>
                    </m:r>
                  </m:oMath>
                </a14:m>
                <a:r>
                  <a:rPr lang="en-US" sz="2000" dirty="0">
                    <a:solidFill>
                      <a:srgbClr val="000000"/>
                    </a:solidFill>
                    <a:ea typeface="Calibri"/>
                    <a:cs typeface="Calibri"/>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nary>
                          <m:naryPr>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e>
                    </m:nary>
                  </m:oMath>
                </a14:m>
                <a:r>
                  <a:rPr lang="en-US" dirty="0">
                    <a:solidFill>
                      <a:srgbClr val="000000"/>
                    </a:solidFill>
                    <a:ea typeface="Calibri"/>
                    <a:cs typeface="Calibri"/>
                    <a:sym typeface="Calibri"/>
                  </a:rPr>
                  <a:t>.  But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oMath>
                </a14:m>
                <a:r>
                  <a:rPr lang="en-US" dirty="0">
                    <a:solidFill>
                      <a:srgbClr val="000000"/>
                    </a:solidFill>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naryPr>
                          <m:sub/>
                          <m:sup/>
                          <m:e>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cs typeface="Calibri"/>
                                    <a:sym typeface="Calibri"/>
                                  </a:rPr>
                                  <m:t>𝜃</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4</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π</m:t>
                    </m:r>
                  </m:oMath>
                </a14:m>
                <a:endParaRPr lang="en-US" dirty="0">
                  <a:solidFill>
                    <a:srgbClr val="000000"/>
                  </a:solidFill>
                  <a:ea typeface="Calibri"/>
                  <a:cs typeface="Calibri"/>
                  <a:sym typeface="Calibri"/>
                </a:endParaRPr>
              </a:p>
              <a:p>
                <a:pPr marL="285750" indent="-285750" hangingPunct="0">
                  <a:buFont typeface="Arial" panose="020B0604020202020204" pitchFamily="34" charset="0"/>
                  <a:buChar char="•"/>
                </a:pPr>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3042" y="1614830"/>
                <a:ext cx="9358952" cy="4084998"/>
              </a:xfrm>
              <a:prstGeom prst="rect">
                <a:avLst/>
              </a:prstGeom>
              <a:blipFill>
                <a:blip r:embed="rId3"/>
                <a:stretch>
                  <a:fillRect l="-2439" b="-12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9071" y="1508776"/>
                <a:ext cx="8284434"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9071" y="1508776"/>
                <a:ext cx="8284434" cy="5194297"/>
              </a:xfrm>
              <a:prstGeom prst="rect">
                <a:avLst/>
              </a:prstGeom>
              <a:blipFill>
                <a:blip r:embed="rId3"/>
                <a:stretch>
                  <a:fillRect l="-122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5998" y="1081383"/>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5998" y="1081383"/>
                <a:ext cx="8671837" cy="3748140"/>
              </a:xfrm>
              <a:prstGeom prst="rect">
                <a:avLst/>
              </a:prstGeom>
              <a:blipFill>
                <a:blip r:embed="rId3"/>
                <a:stretch>
                  <a:fillRect l="-1023" t="-67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553200"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a:t>
                </a:r>
                <a:r>
                  <a:rPr lang="en-US" sz="2000">
                    <a:solidFill>
                      <a:srgbClr val="000000"/>
                    </a:solidFill>
                  </a:rPr>
                  <a:t>is emitted </a:t>
                </a:r>
                <a:r>
                  <a:rPr lang="en-US" sz="2000" dirty="0">
                    <a:solidFill>
                      <a:srgbClr val="000000"/>
                    </a:solidFill>
                  </a:rPr>
                  <a:t>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sp>
        <p:nvSpPr>
          <p:cNvPr id="4" name="TextBox 3">
            <a:extLst>
              <a:ext uri="{FF2B5EF4-FFF2-40B4-BE49-F238E27FC236}">
                <a16:creationId xmlns:a16="http://schemas.microsoft.com/office/drawing/2014/main" id="{E17A6243-ADC1-9644-9879-CD023C0C0FF6}"/>
              </a:ext>
            </a:extLst>
          </p:cNvPr>
          <p:cNvSpPr txBox="1"/>
          <p:nvPr/>
        </p:nvSpPr>
        <p:spPr>
          <a:xfrm>
            <a:off x="9651106"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353833"/>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so</a:t>
                </a: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Put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cs typeface="Calibri"/>
                            <a:sym typeface="Calibri"/>
                          </a:rPr>
                          <m:t>2</m:t>
                        </m:r>
                      </m:sup>
                    </m:sSup>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105</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106</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107</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2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114</a:t>
            </a:fld>
            <a:endParaRPr lang="en-US"/>
          </a:p>
        </p:txBody>
      </p:sp>
    </p:spTree>
    <p:extLst>
      <p:ext uri="{BB962C8B-B14F-4D97-AF65-F5344CB8AC3E}">
        <p14:creationId xmlns:p14="http://schemas.microsoft.com/office/powerpoint/2010/main" val="6179378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115</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116</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117</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42435930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262596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39528723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Tree>
    <p:extLst>
      <p:ext uri="{BB962C8B-B14F-4D97-AF65-F5344CB8AC3E}">
        <p14:creationId xmlns:p14="http://schemas.microsoft.com/office/powerpoint/2010/main" val="12166616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Tree>
    <p:extLst>
      <p:ext uri="{BB962C8B-B14F-4D97-AF65-F5344CB8AC3E}">
        <p14:creationId xmlns:p14="http://schemas.microsoft.com/office/powerpoint/2010/main" val="37181502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Tree>
    <p:extLst>
      <p:ext uri="{BB962C8B-B14F-4D97-AF65-F5344CB8AC3E}">
        <p14:creationId xmlns:p14="http://schemas.microsoft.com/office/powerpoint/2010/main" val="34645449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Tree>
    <p:extLst>
      <p:ext uri="{BB962C8B-B14F-4D97-AF65-F5344CB8AC3E}">
        <p14:creationId xmlns:p14="http://schemas.microsoft.com/office/powerpoint/2010/main" val="23783213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432736" y="186461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130</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131</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48843" y="1349117"/>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48843" y="1349117"/>
                <a:ext cx="5872716" cy="5306331"/>
              </a:xfrm>
              <a:blipFill>
                <a:blip r:embed="rId2"/>
                <a:stretch>
                  <a:fillRect l="-6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132</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46121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 By analogy, </a:t>
                </a:r>
                <a14:m>
                  <m:oMath xmlns:m="http://schemas.openxmlformats.org/officeDocument/2006/math">
                    <m:r>
                      <a:rPr lang="en-US" sz="1800" b="0" i="1" smtClean="0">
                        <a:latin typeface="Cambria Math" panose="02040503050406030204" pitchFamily="18" charset="0"/>
                        <a:cs typeface="Calibri" panose="020F0502020204030204" pitchFamily="34" charset="0"/>
                      </a:rPr>
                      <m:t>𝑓</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 </m:t>
                    </m:r>
                    <m:nary>
                      <m:naryPr>
                        <m:limLoc m:val="undOvr"/>
                        <m:subHide m:val="on"/>
                        <m:supHide m:val="on"/>
                        <m:ctrlPr>
                          <a:rPr lang="en-US" sz="1800" b="0" i="1" smtClean="0">
                            <a:latin typeface="Cambria Math" panose="02040503050406030204" pitchFamily="18" charset="0"/>
                            <a:cs typeface="Calibri" panose="020F0502020204030204" pitchFamily="34" charset="0"/>
                          </a:rPr>
                        </m:ctrlPr>
                      </m:naryPr>
                      <m:sub/>
                      <m:sup/>
                      <m:e>
                        <m:r>
                          <a:rPr lang="en-US" sz="1800" b="0" i="1" smtClean="0">
                            <a:latin typeface="Cambria Math" panose="02040503050406030204" pitchFamily="18" charset="0"/>
                            <a:cs typeface="Calibri" panose="020F0502020204030204" pitchFamily="34" charset="0"/>
                          </a:rPr>
                          <m:t>𝑠</m:t>
                        </m:r>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and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Solutions are:</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r>
                  <a:rPr lang="en-US" sz="1400" dirty="0">
                    <a:latin typeface="Calibri" panose="020F0502020204030204" pitchFamily="34" charset="0"/>
                    <a:cs typeface="Calibri" panose="020F0502020204030204" pitchFamily="34"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46121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47084" y="1050019"/>
                <a:ext cx="5872716" cy="5306331"/>
              </a:xfrm>
            </p:spPr>
            <p:txBody>
              <a:bodyPr>
                <a:normAutofit/>
              </a:bodyPr>
              <a:lstStyle/>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For small blob of charge moving with velocity v,</a:t>
                </a: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r>
                      <a:rPr lang="en-US" sz="1800" b="0" i="1" smtClean="0">
                        <a:latin typeface="Cambria Math" panose="02040503050406030204" pitchFamily="18" charset="0"/>
                        <a:ea typeface="Cambria Math" panose="02040503050406030204" pitchFamily="18" charset="0"/>
                        <a:cs typeface="Calibri" panose="020F0502020204030204" pitchFamily="34" charset="0"/>
                      </a:rPr>
                      <m:t>,  </m:t>
                    </m:r>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𝑞𝑧</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20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a:t>
                </a:r>
              </a:p>
              <a:p>
                <a:pPr marL="342900" indent="-342900">
                  <a:lnSpc>
                    <a:spcPct val="120000"/>
                  </a:lnSpc>
                  <a:spcBef>
                    <a:spcPts val="20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20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20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20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47084" y="1050019"/>
                <a:ext cx="5872716" cy="5306331"/>
              </a:xfrm>
              <a:blipFill>
                <a:blip r:embed="rId2"/>
                <a:stretch>
                  <a:fillRect l="-6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133</a:t>
            </a:fld>
            <a:endParaRPr lang="en-US" alt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86268" y="1034331"/>
                <a:ext cx="618236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Rewrite this as</a:t>
                </a:r>
              </a:p>
              <a:p>
                <a:pPr marL="800100" lvl="1" indent="-342900">
                  <a:lnSpc>
                    <a:spcPct val="120000"/>
                  </a:lnSpc>
                  <a:spcBef>
                    <a:spcPts val="40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40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40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86268" y="1034331"/>
                <a:ext cx="6182360" cy="5306331"/>
              </a:xfrm>
              <a:prstGeom prst="rect">
                <a:avLst/>
              </a:prstGeom>
              <a:blipFill>
                <a:blip r:embed="rId3"/>
                <a:stretch>
                  <a:fillRect l="-615"/>
                </a:stretch>
              </a:blipFill>
            </p:spPr>
            <p:txBody>
              <a:bodyPr/>
              <a:lstStyle/>
              <a:p>
                <a:r>
                  <a:rPr lang="en-US">
                    <a:noFill/>
                  </a:rPr>
                  <a:t> </a:t>
                </a:r>
              </a:p>
            </p:txBody>
          </p:sp>
        </mc:Fallback>
      </mc:AlternateContent>
    </p:spTree>
    <p:extLst>
      <p:ext uri="{BB962C8B-B14F-4D97-AF65-F5344CB8AC3E}">
        <p14:creationId xmlns:p14="http://schemas.microsoft.com/office/powerpoint/2010/main" val="908517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err="1">
                <a:cs typeface="Arial" panose="020B0604020202020204" pitchFamily="34" charset="0"/>
              </a:rPr>
              <a:t>Lienard-Wierchert</a:t>
            </a:r>
            <a:endParaRPr lang="en-US" sz="4000" dirty="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283699"/>
                <a:ext cx="7428963" cy="5306331"/>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283699"/>
                <a:ext cx="7428963" cy="5306331"/>
              </a:xfrm>
              <a:blipFill>
                <a:blip r:embed="rId2"/>
                <a:stretch>
                  <a:fillRect l="-684" t="-50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135</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136</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137</a:t>
            </a:fld>
            <a:endParaRPr lang="en-US"/>
          </a:p>
        </p:txBody>
      </p:sp>
    </p:spTree>
    <p:extLst>
      <p:ext uri="{BB962C8B-B14F-4D97-AF65-F5344CB8AC3E}">
        <p14:creationId xmlns:p14="http://schemas.microsoft.com/office/powerpoint/2010/main" val="4448890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85530" y="1205347"/>
                <a:ext cx="11815970"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85530" y="1205347"/>
                <a:ext cx="11815970" cy="5198945"/>
              </a:xfrm>
              <a:prstGeom prst="rect">
                <a:avLst/>
              </a:prstGeom>
              <a:blipFill>
                <a:blip r:embed="rId3"/>
                <a:stretch>
                  <a:fillRect l="-751" t="-732" r="-85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138</a:t>
            </a:fld>
            <a:endParaRPr lang="en-US"/>
          </a:p>
        </p:txBody>
      </p:sp>
    </p:spTree>
    <p:extLst>
      <p:ext uri="{BB962C8B-B14F-4D97-AF65-F5344CB8AC3E}">
        <p14:creationId xmlns:p14="http://schemas.microsoft.com/office/powerpoint/2010/main" val="41742066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139</a:t>
            </a:fld>
            <a:endParaRPr lang="en-US"/>
          </a:p>
        </p:txBody>
      </p:sp>
    </p:spTree>
    <p:extLst>
      <p:ext uri="{BB962C8B-B14F-4D97-AF65-F5344CB8AC3E}">
        <p14:creationId xmlns:p14="http://schemas.microsoft.com/office/powerpoint/2010/main" val="595665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27675"/>
            <a:chOff x="1336853" y="1947341"/>
            <a:chExt cx="3151449" cy="142767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6"/>
            <a:ext cx="3066749" cy="1241041"/>
            <a:chOff x="1252224" y="4424546"/>
            <a:chExt cx="3066749"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140</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141</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77416" y="1454438"/>
                <a:ext cx="11250408"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77416" y="1454438"/>
                <a:ext cx="11250408" cy="4984650"/>
              </a:xfrm>
              <a:prstGeom prst="rect">
                <a:avLst/>
              </a:prstGeom>
              <a:blipFill>
                <a:blip r:embed="rId3"/>
                <a:stretch>
                  <a:fillRect l="-902" t="-76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142</a:t>
            </a:fld>
            <a:endParaRPr lang="en-US"/>
          </a:p>
        </p:txBody>
      </p:sp>
    </p:spTree>
    <p:extLst>
      <p:ext uri="{BB962C8B-B14F-4D97-AF65-F5344CB8AC3E}">
        <p14:creationId xmlns:p14="http://schemas.microsoft.com/office/powerpoint/2010/main" val="27549068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002524" y="1554262"/>
            <a:ext cx="10611543"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143</a:t>
            </a:fld>
            <a:endParaRPr lang="en-US"/>
          </a:p>
        </p:txBody>
      </p:sp>
    </p:spTree>
    <p:extLst>
      <p:ext uri="{BB962C8B-B14F-4D97-AF65-F5344CB8AC3E}">
        <p14:creationId xmlns:p14="http://schemas.microsoft.com/office/powerpoint/2010/main" val="2058315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144</a:t>
            </a:fld>
            <a:endParaRPr lang="en-US"/>
          </a:p>
        </p:txBody>
      </p:sp>
    </p:spTree>
    <p:extLst>
      <p:ext uri="{BB962C8B-B14F-4D97-AF65-F5344CB8AC3E}">
        <p14:creationId xmlns:p14="http://schemas.microsoft.com/office/powerpoint/2010/main" val="37065554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554262"/>
                <a:ext cx="11246873"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554262"/>
                <a:ext cx="11246873" cy="4984650"/>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145</a:t>
            </a:fld>
            <a:endParaRPr lang="en-US"/>
          </a:p>
        </p:txBody>
      </p:sp>
    </p:spTree>
    <p:extLst>
      <p:ext uri="{BB962C8B-B14F-4D97-AF65-F5344CB8AC3E}">
        <p14:creationId xmlns:p14="http://schemas.microsoft.com/office/powerpoint/2010/main" val="28099722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146</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2280258713"/>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136581212"/>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149</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954539036"/>
              </p:ext>
            </p:extLst>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4004369883"/>
              </p:ext>
            </p:extLst>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231684" y="1623637"/>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164093" y="4270551"/>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754893" y="3475911"/>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150</a:t>
            </a:fld>
            <a:endParaRPr lang="en-US"/>
          </a:p>
        </p:txBody>
      </p:sp>
    </p:spTree>
    <p:extLst>
      <p:ext uri="{BB962C8B-B14F-4D97-AF65-F5344CB8AC3E}">
        <p14:creationId xmlns:p14="http://schemas.microsoft.com/office/powerpoint/2010/main" val="1824306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72174"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509700" y="3242933"/>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3" name="Group 2">
            <a:extLst>
              <a:ext uri="{FF2B5EF4-FFF2-40B4-BE49-F238E27FC236}">
                <a16:creationId xmlns:a16="http://schemas.microsoft.com/office/drawing/2014/main" id="{3EEC5AF6-7DBF-9F42-B2FC-6193E4949823}"/>
              </a:ext>
            </a:extLst>
          </p:cNvPr>
          <p:cNvGrpSpPr/>
          <p:nvPr/>
        </p:nvGrpSpPr>
        <p:grpSpPr>
          <a:xfrm>
            <a:off x="8454529" y="1950342"/>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863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719634" y="642821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4906189"/>
              </a:xfrm>
              <a:prstGeom prst="rect">
                <a:avLst/>
              </a:prstGeom>
              <a:blipFill>
                <a:blip r:embed="rId3"/>
                <a:stretch>
                  <a:fillRect l="-768"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426101"/>
                <a:ext cx="6836482"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426101"/>
                <a:ext cx="6836482" cy="4684867"/>
              </a:xfrm>
              <a:prstGeom prst="rect">
                <a:avLst/>
              </a:prstGeom>
              <a:blipFill>
                <a:blip r:embed="rId3"/>
                <a:stretch>
                  <a:fillRect l="-1484" t="-813"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607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3" y="1314705"/>
                <a:ext cx="7806492"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3" y="1314705"/>
                <a:ext cx="7806492" cy="5465740"/>
              </a:xfrm>
              <a:prstGeom prst="rect">
                <a:avLst/>
              </a:prstGeom>
              <a:blipFill>
                <a:blip r:embed="rId3"/>
                <a:stretch>
                  <a:fillRect l="-1136" t="-464" r="-113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2405950338"/>
              </p:ext>
            </p:extLst>
          </p:nvPr>
        </p:nvGraphicFramePr>
        <p:xfrm>
          <a:off x="8259098" y="2920181"/>
          <a:ext cx="3729219" cy="3367840"/>
        </p:xfrm>
        <a:graphic>
          <a:graphicData uri="http://schemas.openxmlformats.org/drawingml/2006/table">
            <a:tbl>
              <a:tblPr firstRow="1" bandRow="1">
                <a:tableStyleId>{5C22544A-7EE6-4342-B048-85BDC9FD1C3A}</a:tableStyleId>
              </a:tblPr>
              <a:tblGrid>
                <a:gridCol w="1439900">
                  <a:extLst>
                    <a:ext uri="{9D8B030D-6E8A-4147-A177-3AD203B41FA5}">
                      <a16:colId xmlns:a16="http://schemas.microsoft.com/office/drawing/2014/main" val="3400466308"/>
                    </a:ext>
                  </a:extLst>
                </a:gridCol>
                <a:gridCol w="804395">
                  <a:extLst>
                    <a:ext uri="{9D8B030D-6E8A-4147-A177-3AD203B41FA5}">
                      <a16:colId xmlns:a16="http://schemas.microsoft.com/office/drawing/2014/main" val="1604896889"/>
                    </a:ext>
                  </a:extLst>
                </a:gridCol>
                <a:gridCol w="1484924">
                  <a:extLst>
                    <a:ext uri="{9D8B030D-6E8A-4147-A177-3AD203B41FA5}">
                      <a16:colId xmlns:a16="http://schemas.microsoft.com/office/drawing/2014/main" val="3052369017"/>
                    </a:ext>
                  </a:extLst>
                </a:gridCol>
              </a:tblGrid>
              <a:tr h="36772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0084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7536" t="-103333" r="-408696" b="-413333"/>
                          </a:stretch>
                        </a:blipFill>
                      </a:tcPr>
                    </a:tc>
                    <a:tc>
                      <a:txBody>
                        <a:bodyPr/>
                        <a:lstStyle/>
                        <a:p>
                          <a:endParaRPr lang="en-US"/>
                        </a:p>
                      </a:txBody>
                      <a:tcPr>
                        <a:blipFill>
                          <a:blip r:embed="rId6"/>
                          <a:stretch>
                            <a:fillRect l="-320408" t="-103333" r="-475510" b="-413333"/>
                          </a:stretch>
                        </a:blipFill>
                      </a:tcPr>
                    </a:tc>
                    <a:tc>
                      <a:txBody>
                        <a:bodyPr/>
                        <a:lstStyle/>
                        <a:p>
                          <a:endParaRPr lang="en-US"/>
                        </a:p>
                      </a:txBody>
                      <a:tcPr>
                        <a:blipFill>
                          <a:blip r:embed="rId6"/>
                          <a:stretch>
                            <a:fillRect l="-179130" t="-103333" r="-102609" b="-413333"/>
                          </a:stretch>
                        </a:blipFill>
                      </a:tcPr>
                    </a:tc>
                    <a:tc>
                      <a:txBody>
                        <a:bodyPr/>
                        <a:lstStyle/>
                        <a:p>
                          <a:endParaRPr lang="en-US"/>
                        </a:p>
                      </a:txBody>
                      <a:tcPr>
                        <a:blipFill>
                          <a:blip r:embed="rId6"/>
                          <a:stretch>
                            <a:fillRect l="-276724" t="-103333" r="-1724"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7536" t="-132609" r="-408696" b="-169565"/>
                          </a:stretch>
                        </a:blipFill>
                      </a:tcPr>
                    </a:tc>
                    <a:tc>
                      <a:txBody>
                        <a:bodyPr/>
                        <a:lstStyle/>
                        <a:p>
                          <a:endParaRPr lang="en-US"/>
                        </a:p>
                      </a:txBody>
                      <a:tcPr>
                        <a:blipFill>
                          <a:blip r:embed="rId6"/>
                          <a:stretch>
                            <a:fillRect l="-320408" t="-132609" r="-475510" b="-169565"/>
                          </a:stretch>
                        </a:blipFill>
                      </a:tcPr>
                    </a:tc>
                    <a:tc>
                      <a:txBody>
                        <a:bodyPr/>
                        <a:lstStyle/>
                        <a:p>
                          <a:endParaRPr lang="en-US"/>
                        </a:p>
                      </a:txBody>
                      <a:tcPr>
                        <a:blipFill>
                          <a:blip r:embed="rId6"/>
                          <a:stretch>
                            <a:fillRect l="-179130" t="-132609" r="-102609" b="-169565"/>
                          </a:stretch>
                        </a:blipFill>
                      </a:tcPr>
                    </a:tc>
                    <a:tc>
                      <a:txBody>
                        <a:bodyPr/>
                        <a:lstStyle/>
                        <a:p>
                          <a:endParaRPr lang="en-US"/>
                        </a:p>
                      </a:txBody>
                      <a:tcPr>
                        <a:blipFill>
                          <a:blip r:embed="rId6"/>
                          <a:stretch>
                            <a:fillRect l="-276724" t="-132609" r="-1724"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7536" t="-232609" r="-408696" b="-69565"/>
                          </a:stretch>
                        </a:blipFill>
                      </a:tcPr>
                    </a:tc>
                    <a:tc>
                      <a:txBody>
                        <a:bodyPr/>
                        <a:lstStyle/>
                        <a:p>
                          <a:endParaRPr lang="en-US"/>
                        </a:p>
                      </a:txBody>
                      <a:tcPr>
                        <a:blipFill>
                          <a:blip r:embed="rId6"/>
                          <a:stretch>
                            <a:fillRect l="-320408" t="-232609" r="-475510" b="-69565"/>
                          </a:stretch>
                        </a:blipFill>
                      </a:tcPr>
                    </a:tc>
                    <a:tc>
                      <a:txBody>
                        <a:bodyPr/>
                        <a:lstStyle/>
                        <a:p>
                          <a:endParaRPr lang="en-US"/>
                        </a:p>
                      </a:txBody>
                      <a:tcPr>
                        <a:blipFill>
                          <a:blip r:embed="rId6"/>
                          <a:stretch>
                            <a:fillRect l="-179130" t="-232609" r="-102609" b="-69565"/>
                          </a:stretch>
                        </a:blipFill>
                      </a:tcPr>
                    </a:tc>
                    <a:tc>
                      <a:txBody>
                        <a:bodyPr/>
                        <a:lstStyle/>
                        <a:p>
                          <a:endParaRPr lang="en-US"/>
                        </a:p>
                      </a:txBody>
                      <a:tcPr>
                        <a:blipFill>
                          <a:blip r:embed="rId6"/>
                          <a:stretch>
                            <a:fillRect l="-276724" t="-232609" r="-1724"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7536" t="-527586" r="-408696" b="-10345"/>
                          </a:stretch>
                        </a:blipFill>
                      </a:tcPr>
                    </a:tc>
                    <a:tc>
                      <a:txBody>
                        <a:bodyPr/>
                        <a:lstStyle/>
                        <a:p>
                          <a:endParaRPr lang="en-US"/>
                        </a:p>
                      </a:txBody>
                      <a:tcPr>
                        <a:blipFill>
                          <a:blip r:embed="rId6"/>
                          <a:stretch>
                            <a:fillRect l="-320408" t="-527586" r="-475510"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745304" y="186580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dirty="0" err="1"/>
                <a:t>v</a:t>
              </a:r>
              <a:r>
                <a:rPr lang="en-US" sz="12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0648" y="1675442"/>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0648" y="1675442"/>
                <a:ext cx="8914564" cy="4827884"/>
              </a:xfrm>
              <a:blipFill>
                <a:blip r:embed="rId3"/>
                <a:stretch>
                  <a:fillRect l="-711"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25160"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610997" y="2460588"/>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914412"/>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914412"/>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786009" y="1473342"/>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786009" y="1473342"/>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503594"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84893" y="1642209"/>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84893" y="1642209"/>
                <a:ext cx="8724900" cy="4959945"/>
              </a:xfrm>
              <a:prstGeom prst="rect">
                <a:avLst/>
              </a:prstGeom>
              <a:blipFill>
                <a:blip r:embed="rId3"/>
                <a:stretch>
                  <a:fillRect l="-1017" t="-2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9827226"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159312" y="1502036"/>
                <a:ext cx="7664111"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159312" y="1502036"/>
                <a:ext cx="7664111" cy="4840790"/>
              </a:xfrm>
              <a:prstGeom prst="rect">
                <a:avLst/>
              </a:prstGeom>
              <a:blipFill>
                <a:blip r:embed="rId3"/>
                <a:stretch>
                  <a:fillRect l="-1322"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55879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244989" cy="4938568"/>
              </a:xfrm>
              <a:prstGeom prst="rect">
                <a:avLst/>
              </a:prstGeom>
              <a:blipFill>
                <a:blip r:embed="rId3"/>
                <a:stretch>
                  <a:fillRect l="-1224" t="-513" r="-35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50384" y="1752532"/>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a:t>
                </a:r>
                <a:r>
                  <a:rPr lang="en-US"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373701"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159588"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345750"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345750" cy="5193222"/>
              </a:xfrm>
              <a:prstGeom prst="rect">
                <a:avLst/>
              </a:prstGeom>
              <a:blipFill>
                <a:blip r:embed="rId3"/>
                <a:stretch>
                  <a:fillRect l="-1216" t="-488" r="-19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6845880"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21761"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41675"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414619"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402845"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349498"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694469"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694469" cy="4435688"/>
              </a:xfrm>
              <a:prstGeom prst="rect">
                <a:avLst/>
              </a:prstGeom>
              <a:blipFill>
                <a:blip r:embed="rId4"/>
                <a:stretch>
                  <a:fillRect l="-1705" t="-85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471" t="-50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91528" y="1601657"/>
                <a:ext cx="10608943"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r>
                  <a:rPr lang="en-US" sz="2000" dirty="0">
                    <a:solidFill>
                      <a:srgbClr val="000000"/>
                    </a:solidFill>
                  </a:rPr>
                  <a:t>Average power: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latinLnBrk="1" hangingPunct="0">
                  <a:buFont typeface="Arial" panose="020B0604020202020204" pitchFamily="34" charset="0"/>
                  <a:buChar char="•"/>
                </a:pPr>
                <a:r>
                  <a:rPr lang="en-US" sz="2000" dirty="0">
                    <a:solidFill>
                      <a:srgbClr val="000000"/>
                    </a:solidFill>
                  </a:rPr>
                  <a:t>Noise phasors</a:t>
                </a:r>
              </a:p>
              <a:p>
                <a:pPr marL="800100" lvl="1" indent="-34290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91528" y="1601657"/>
                <a:ext cx="10608943" cy="4798756"/>
              </a:xfrm>
              <a:prstGeom prst="rect">
                <a:avLst/>
              </a:prstGeom>
              <a:blipFill>
                <a:blip r:embed="rId3"/>
                <a:stretch>
                  <a:fillRect l="-957" t="-844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1" y="1324660"/>
                <a:ext cx="917050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1" y="1324660"/>
                <a:ext cx="9170500" cy="4409475"/>
              </a:xfrm>
              <a:prstGeom prst="rect">
                <a:avLst/>
              </a:prstGeom>
              <a:blipFill>
                <a:blip r:embed="rId3"/>
                <a:stretch>
                  <a:fillRect l="-2490" r="-968"/>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2973356" cy="2573135"/>
            <a:chOff x="8686800" y="673393"/>
            <a:chExt cx="2973356"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292256" y="131208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9306321" y="2714744"/>
              <a:ext cx="1985935" cy="309278"/>
            </a:xfrm>
            <a:prstGeom prst="rect">
              <a:avLst/>
            </a:prstGeom>
            <a:noFill/>
          </p:spPr>
          <p:txBody>
            <a:bodyPr wrap="square" rtlCol="0">
              <a:spAutoFit/>
            </a:bodyPr>
            <a:lstStyle/>
            <a:p>
              <a:r>
                <a:rPr lang="en-US" sz="1600" dirty="0"/>
                <a:t>Noise model for R</a:t>
              </a:r>
            </a:p>
          </p:txBody>
        </p:sp>
      </p:grpSp>
    </p:spTree>
    <p:extLst>
      <p:ext uri="{BB962C8B-B14F-4D97-AF65-F5344CB8AC3E}">
        <p14:creationId xmlns:p14="http://schemas.microsoft.com/office/powerpoint/2010/main" val="10030729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6755721" y="4447750"/>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65166"/>
              <a:ext cx="914400" cy="733425"/>
              <a:chOff x="1843" y="1698"/>
              <a:chExt cx="576" cy="462"/>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98"/>
                <a:ext cx="576" cy="461"/>
                <a:chOff x="3456" y="3427"/>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86949" y="1451272"/>
                <a:ext cx="10533321" cy="39841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86949" y="1451272"/>
                <a:ext cx="10533321" cy="3984102"/>
              </a:xfrm>
              <a:prstGeom prst="rect">
                <a:avLst/>
              </a:prstGeom>
              <a:blipFill>
                <a:blip r:embed="rId3"/>
                <a:stretch>
                  <a:fillRect l="-842" t="-95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6864</TotalTime>
  <Words>17232</Words>
  <Application>Microsoft Macintosh PowerPoint</Application>
  <PresentationFormat>Widescreen</PresentationFormat>
  <Paragraphs>3014</Paragraphs>
  <Slides>150</Slides>
  <Notes>110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150</vt:i4>
      </vt:variant>
    </vt:vector>
  </HeadingPairs>
  <TitlesOfParts>
    <vt:vector size="157"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Feynman’s Treatment - 1</vt:lpstr>
      <vt:lpstr>Feynman’s Treatment - 2</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955</cp:revision>
  <dcterms:created xsi:type="dcterms:W3CDTF">2021-07-06T18:24:07Z</dcterms:created>
  <dcterms:modified xsi:type="dcterms:W3CDTF">2021-10-23T22:22:39Z</dcterms:modified>
</cp:coreProperties>
</file>